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77" r:id="rId5"/>
    <p:sldId id="276" r:id="rId6"/>
    <p:sldId id="270" r:id="rId7"/>
    <p:sldId id="269"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512"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48" y="55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224182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340371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84246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87678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158864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107328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333263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15326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99256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135401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16078-63C7-4B39-8DB8-A7C864A4E089}" type="datetimeFigureOut">
              <a:rPr lang="en-GB" smtClean="0"/>
              <a:t>04/01/2016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CC91A-F91F-4C7B-8946-0681C3D6E3F3}" type="slidenum">
              <a:rPr lang="en-GB" smtClean="0"/>
              <a:t>‹#›</a:t>
            </a:fld>
            <a:endParaRPr lang="en-GB" dirty="0"/>
          </a:p>
        </p:txBody>
      </p:sp>
    </p:spTree>
    <p:extLst>
      <p:ext uri="{BB962C8B-B14F-4D97-AF65-F5344CB8AC3E}">
        <p14:creationId xmlns:p14="http://schemas.microsoft.com/office/powerpoint/2010/main" val="29482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16078-63C7-4B39-8DB8-A7C864A4E089}" type="datetimeFigureOut">
              <a:rPr lang="en-GB" smtClean="0"/>
              <a:t>04/01/2016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CC91A-F91F-4C7B-8946-0681C3D6E3F3}" type="slidenum">
              <a:rPr lang="en-GB" smtClean="0"/>
              <a:t>‹#›</a:t>
            </a:fld>
            <a:endParaRPr lang="en-GB" dirty="0"/>
          </a:p>
        </p:txBody>
      </p:sp>
    </p:spTree>
    <p:extLst>
      <p:ext uri="{BB962C8B-B14F-4D97-AF65-F5344CB8AC3E}">
        <p14:creationId xmlns:p14="http://schemas.microsoft.com/office/powerpoint/2010/main" val="216378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rdictionary.com/partnership"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businessdictionary.com/definition/collaboration.html#ixzz3qzjPBs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tif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tiff"/><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61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Content Placeholder 5"/>
          <p:cNvSpPr>
            <a:spLocks noGrp="1"/>
          </p:cNvSpPr>
          <p:nvPr>
            <p:ph idx="1"/>
          </p:nvPr>
        </p:nvSpPr>
        <p:spPr>
          <a:xfrm>
            <a:off x="539552" y="476672"/>
            <a:ext cx="8229600" cy="5143078"/>
          </a:xfrm>
        </p:spPr>
        <p:txBody>
          <a:bodyPr>
            <a:normAutofit fontScale="92500" lnSpcReduction="20000"/>
          </a:bodyPr>
          <a:lstStyle/>
          <a:p>
            <a:pPr marL="0" indent="0" algn="ctr">
              <a:buNone/>
            </a:pPr>
            <a:endParaRPr lang="en-GB" dirty="0" smtClean="0">
              <a:solidFill>
                <a:schemeClr val="bg1"/>
              </a:solidFill>
            </a:endParaRPr>
          </a:p>
          <a:p>
            <a:pPr marL="0" indent="0" algn="ctr">
              <a:buNone/>
            </a:pPr>
            <a:endParaRPr lang="en-GB" dirty="0" smtClean="0">
              <a:solidFill>
                <a:schemeClr val="bg1"/>
              </a:solidFill>
            </a:endParaRPr>
          </a:p>
          <a:p>
            <a:pPr marL="0" indent="0" algn="ctr">
              <a:buNone/>
            </a:pPr>
            <a:r>
              <a:rPr lang="en-GB" dirty="0" smtClean="0">
                <a:solidFill>
                  <a:schemeClr val="bg1"/>
                </a:solidFill>
              </a:rPr>
              <a:t>Northern &amp; Yorkshire Directors of Health Informatics Forum </a:t>
            </a:r>
          </a:p>
          <a:p>
            <a:pPr marL="0" indent="0" algn="ctr">
              <a:buNone/>
            </a:pPr>
            <a:endParaRPr lang="en-GB" dirty="0" smtClean="0">
              <a:solidFill>
                <a:schemeClr val="bg1"/>
              </a:solidFill>
            </a:endParaRPr>
          </a:p>
          <a:p>
            <a:pPr marL="0" indent="0" algn="ctr">
              <a:buNone/>
            </a:pPr>
            <a:r>
              <a:rPr lang="en-GB" dirty="0" smtClean="0">
                <a:solidFill>
                  <a:schemeClr val="bg1"/>
                </a:solidFill>
              </a:rPr>
              <a:t>2015 Conference</a:t>
            </a:r>
          </a:p>
          <a:p>
            <a:pPr marL="0" indent="0" algn="ctr">
              <a:buNone/>
            </a:pPr>
            <a:endParaRPr lang="en-GB" dirty="0" smtClean="0">
              <a:solidFill>
                <a:schemeClr val="bg1"/>
              </a:solidFill>
            </a:endParaRPr>
          </a:p>
          <a:p>
            <a:pPr marL="0" indent="0" algn="ctr">
              <a:buNone/>
            </a:pPr>
            <a:r>
              <a:rPr lang="en-GB" sz="3600" dirty="0" smtClean="0">
                <a:solidFill>
                  <a:schemeClr val="bg1"/>
                </a:solidFill>
              </a:rPr>
              <a:t>A Collaborative Approach to Realising our Digital Vision</a:t>
            </a:r>
          </a:p>
          <a:p>
            <a:pPr marL="0" indent="0" algn="ctr">
              <a:buNone/>
            </a:pPr>
            <a:endParaRPr lang="en-GB" dirty="0">
              <a:solidFill>
                <a:schemeClr val="bg1"/>
              </a:solidFill>
              <a:latin typeface="Calibri" charset="0"/>
            </a:endParaRPr>
          </a:p>
          <a:p>
            <a:pPr marL="0" indent="0" algn="ctr">
              <a:buNone/>
            </a:pPr>
            <a:r>
              <a:rPr lang="en-GB" sz="2400" dirty="0" smtClean="0">
                <a:solidFill>
                  <a:schemeClr val="bg1"/>
                </a:solidFill>
                <a:latin typeface="Calibri" charset="0"/>
              </a:rPr>
              <a:t>Dave Lang – Programme Director</a:t>
            </a:r>
            <a:endParaRPr lang="en-US" sz="2400" dirty="0">
              <a:latin typeface="Calibri" charset="0"/>
            </a:endParaRPr>
          </a:p>
        </p:txBody>
      </p:sp>
      <p:pic>
        <p:nvPicPr>
          <p:cNvPr id="6" name="Picture 5" descr="EPR_NHS_logo_lockup.png"/>
          <p:cNvPicPr>
            <a:picLocks noChangeAspect="1"/>
          </p:cNvPicPr>
          <p:nvPr/>
        </p:nvPicPr>
        <p:blipFill rotWithShape="1">
          <a:blip r:embed="rId3">
            <a:extLst>
              <a:ext uri="{28A0092B-C50C-407E-A947-70E740481C1C}">
                <a14:useLocalDpi xmlns:a14="http://schemas.microsoft.com/office/drawing/2010/main" val="0"/>
              </a:ext>
            </a:extLst>
          </a:blip>
          <a:srcRect t="23123"/>
          <a:stretch/>
        </p:blipFill>
        <p:spPr bwMode="auto">
          <a:xfrm>
            <a:off x="0" y="5667375"/>
            <a:ext cx="9144000"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917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Content Placeholder 5"/>
          <p:cNvSpPr>
            <a:spLocks noGrp="1"/>
          </p:cNvSpPr>
          <p:nvPr>
            <p:ph idx="1"/>
          </p:nvPr>
        </p:nvSpPr>
        <p:spPr>
          <a:xfrm>
            <a:off x="644525" y="1417638"/>
            <a:ext cx="8229600" cy="5035698"/>
          </a:xfrm>
        </p:spPr>
        <p:txBody>
          <a:bodyPr>
            <a:normAutofit/>
          </a:bodyPr>
          <a:lstStyle/>
          <a:p>
            <a:pPr marL="0" indent="0">
              <a:buNone/>
            </a:pPr>
            <a:r>
              <a:rPr lang="en-GB" sz="2400" b="1" dirty="0" smtClean="0"/>
              <a:t>Partnership (Investment </a:t>
            </a:r>
            <a:r>
              <a:rPr lang="en-GB" sz="2400" b="1" dirty="0"/>
              <a:t>&amp; Finance </a:t>
            </a:r>
            <a:r>
              <a:rPr lang="en-GB" sz="2400" b="1" dirty="0" smtClean="0"/>
              <a:t>Definition) - ‘</a:t>
            </a:r>
            <a:r>
              <a:rPr lang="en-GB" sz="2400" i="1" dirty="0" smtClean="0"/>
              <a:t>A business that has two or more owners who agree to share profits and are liable for any debts or losses. The partnership agreement outlines how profits and losses are to be allocated.’</a:t>
            </a:r>
          </a:p>
          <a:p>
            <a:pPr marL="0" indent="0">
              <a:buNone/>
            </a:pPr>
            <a:r>
              <a:rPr lang="en-GB" sz="2400" dirty="0"/>
              <a:t/>
            </a:r>
            <a:br>
              <a:rPr lang="en-GB" sz="2400" dirty="0"/>
            </a:br>
            <a:r>
              <a:rPr lang="en-GB" sz="1800" dirty="0"/>
              <a:t>Read more at </a:t>
            </a:r>
            <a:r>
              <a:rPr lang="en-GB" sz="1800" dirty="0">
                <a:hlinkClick r:id="rId3"/>
              </a:rPr>
              <a:t>http://www.yourdictionary.com/partnership#ywg5vvS7JVIiygK0.99</a:t>
            </a:r>
            <a:endParaRPr lang="en-GB" sz="2400" i="1" dirty="0"/>
          </a:p>
          <a:p>
            <a:pPr marL="0" indent="0">
              <a:buNone/>
            </a:pPr>
            <a:endParaRPr lang="en-GB" sz="2400" dirty="0" smtClean="0"/>
          </a:p>
          <a:p>
            <a:pPr marL="0" indent="0">
              <a:buNone/>
            </a:pPr>
            <a:endParaRPr lang="en-GB" sz="2400" b="1" i="1" dirty="0" smtClean="0"/>
          </a:p>
          <a:p>
            <a:pPr marL="0" indent="0">
              <a:buNone/>
            </a:pPr>
            <a:r>
              <a:rPr lang="en-GB" sz="2400" b="1" i="1" dirty="0" smtClean="0"/>
              <a:t>Collaboration</a:t>
            </a:r>
            <a:r>
              <a:rPr lang="en-GB" sz="2400" i="1" dirty="0" smtClean="0"/>
              <a:t> -  ‘Cooperative</a:t>
            </a:r>
            <a:r>
              <a:rPr lang="en-GB" sz="2400" i="1" dirty="0"/>
              <a:t> arrangement in which two or more parties (which may or may not have any previous relationship) work jointly towards a common goal.</a:t>
            </a:r>
            <a:br>
              <a:rPr lang="en-GB" sz="2400" i="1" dirty="0"/>
            </a:br>
            <a:r>
              <a:rPr lang="en-GB" sz="2400" dirty="0"/>
              <a:t/>
            </a:r>
            <a:br>
              <a:rPr lang="en-GB" sz="2400" dirty="0"/>
            </a:br>
            <a:r>
              <a:rPr lang="en-GB" sz="1600" dirty="0"/>
              <a:t>Read more: </a:t>
            </a:r>
            <a:r>
              <a:rPr lang="en-GB" sz="1600" dirty="0">
                <a:hlinkClick r:id="rId4"/>
              </a:rPr>
              <a:t>http://www.businessdictionary.com/definition/collaboration.html#ixzz3qzjPBshp</a:t>
            </a:r>
            <a:endParaRPr lang="en-GB" sz="2400" i="1" dirty="0" smtClean="0"/>
          </a:p>
        </p:txBody>
      </p:sp>
      <p:sp>
        <p:nvSpPr>
          <p:cNvPr id="2" name="TextBox 1"/>
          <p:cNvSpPr txBox="1"/>
          <p:nvPr/>
        </p:nvSpPr>
        <p:spPr>
          <a:xfrm>
            <a:off x="683568" y="543117"/>
            <a:ext cx="8136904" cy="769441"/>
          </a:xfrm>
          <a:prstGeom prst="rect">
            <a:avLst/>
          </a:prstGeom>
          <a:noFill/>
        </p:spPr>
        <p:txBody>
          <a:bodyPr wrap="square" rtlCol="0">
            <a:spAutoFit/>
          </a:bodyPr>
          <a:lstStyle/>
          <a:p>
            <a:pPr algn="ctr"/>
            <a:r>
              <a:rPr lang="en-GB" sz="4400" dirty="0" smtClean="0"/>
              <a:t>Partnership &amp; Collaboration</a:t>
            </a:r>
            <a:endParaRPr lang="en-GB" sz="4400" dirty="0"/>
          </a:p>
        </p:txBody>
      </p:sp>
    </p:spTree>
    <p:extLst>
      <p:ext uri="{BB962C8B-B14F-4D97-AF65-F5344CB8AC3E}">
        <p14:creationId xmlns:p14="http://schemas.microsoft.com/office/powerpoint/2010/main" val="295053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3568" y="543117"/>
            <a:ext cx="8136904" cy="769441"/>
          </a:xfrm>
          <a:prstGeom prst="rect">
            <a:avLst/>
          </a:prstGeom>
          <a:noFill/>
        </p:spPr>
        <p:txBody>
          <a:bodyPr wrap="square" rtlCol="0">
            <a:spAutoFit/>
          </a:bodyPr>
          <a:lstStyle/>
          <a:p>
            <a:pPr algn="ctr"/>
            <a:r>
              <a:rPr lang="en-GB" sz="4400" dirty="0" smtClean="0"/>
              <a:t>Context</a:t>
            </a:r>
            <a:endParaRPr lang="en-GB" sz="4400" dirty="0"/>
          </a:p>
        </p:txBody>
      </p:sp>
      <p:sp>
        <p:nvSpPr>
          <p:cNvPr id="7" name="Content Placeholder 2"/>
          <p:cNvSpPr>
            <a:spLocks noGrp="1"/>
          </p:cNvSpPr>
          <p:nvPr>
            <p:ph idx="1"/>
          </p:nvPr>
        </p:nvSpPr>
        <p:spPr>
          <a:xfrm>
            <a:off x="457200" y="1312558"/>
            <a:ext cx="8229600" cy="5284794"/>
          </a:xfrm>
        </p:spPr>
        <p:txBody>
          <a:bodyPr>
            <a:normAutofit/>
          </a:bodyPr>
          <a:lstStyle/>
          <a:p>
            <a:r>
              <a:rPr lang="en-GB" sz="2400" dirty="0" smtClean="0"/>
              <a:t>Two acute Trusts in West Yorkshire with</a:t>
            </a:r>
            <a:r>
              <a:rPr lang="is-IS" sz="2400" dirty="0" smtClean="0"/>
              <a:t>…</a:t>
            </a:r>
          </a:p>
          <a:p>
            <a:pPr lvl="1"/>
            <a:r>
              <a:rPr lang="is-IS" sz="2000" dirty="0" smtClean="0"/>
              <a:t>…</a:t>
            </a:r>
            <a:r>
              <a:rPr lang="en-GB" sz="2000" dirty="0" smtClean="0"/>
              <a:t>a portfolio of patient-centric information systems not capable of meeting each Trust’s digital vision;</a:t>
            </a:r>
          </a:p>
          <a:p>
            <a:pPr lvl="1"/>
            <a:r>
              <a:rPr lang="is-IS" sz="2000" dirty="0" smtClean="0"/>
              <a:t>…v</a:t>
            </a:r>
            <a:r>
              <a:rPr lang="en-GB" sz="2000" dirty="0" smtClean="0"/>
              <a:t>variable user experience with specific issues in information technology supporting clinical processes;</a:t>
            </a:r>
          </a:p>
          <a:p>
            <a:pPr lvl="1"/>
            <a:r>
              <a:rPr lang="is-IS" sz="2000" dirty="0" smtClean="0"/>
              <a:t>…a </a:t>
            </a:r>
            <a:r>
              <a:rPr lang="en-GB" sz="2000" dirty="0" smtClean="0"/>
              <a:t>vision to use an EPR as an enabler for transformational change;</a:t>
            </a:r>
          </a:p>
          <a:p>
            <a:pPr lvl="1"/>
            <a:r>
              <a:rPr lang="is-IS" sz="2000" dirty="0" smtClean="0"/>
              <a:t>…</a:t>
            </a:r>
            <a:r>
              <a:rPr lang="en-GB" sz="2000" dirty="0" smtClean="0"/>
              <a:t>minimal common patients. </a:t>
            </a:r>
          </a:p>
          <a:p>
            <a:r>
              <a:rPr lang="en-GB" sz="2400" dirty="0" smtClean="0"/>
              <a:t>Financial constraints</a:t>
            </a:r>
          </a:p>
          <a:p>
            <a:pPr lvl="1"/>
            <a:r>
              <a:rPr lang="en-GB" sz="2000" dirty="0" smtClean="0"/>
              <a:t>The need to maximise value for money when committing public funds;</a:t>
            </a:r>
          </a:p>
          <a:p>
            <a:pPr lvl="1"/>
            <a:r>
              <a:rPr lang="en-GB" sz="2000" dirty="0" smtClean="0"/>
              <a:t>A funding stream that would be heavily reliant on efficiency savings.</a:t>
            </a:r>
            <a:endParaRPr lang="en-GB" sz="2000" dirty="0"/>
          </a:p>
          <a:p>
            <a:r>
              <a:rPr lang="en-GB" sz="2400" dirty="0" smtClean="0"/>
              <a:t>Requirements</a:t>
            </a:r>
          </a:p>
          <a:p>
            <a:pPr lvl="1"/>
            <a:r>
              <a:rPr lang="en-GB" sz="2000" dirty="0" smtClean="0"/>
              <a:t>Transformational Partner</a:t>
            </a:r>
          </a:p>
          <a:p>
            <a:pPr lvl="1"/>
            <a:r>
              <a:rPr lang="en-GB" sz="2000" dirty="0" smtClean="0"/>
              <a:t>Clinically led Programme and right thing for patients</a:t>
            </a:r>
          </a:p>
          <a:p>
            <a:pPr lvl="1"/>
            <a:r>
              <a:rPr lang="en-GB" sz="2000" dirty="0" smtClean="0"/>
              <a:t>Something that both Organisations could buy into</a:t>
            </a:r>
          </a:p>
        </p:txBody>
      </p:sp>
    </p:spTree>
    <p:extLst>
      <p:ext uri="{BB962C8B-B14F-4D97-AF65-F5344CB8AC3E}">
        <p14:creationId xmlns:p14="http://schemas.microsoft.com/office/powerpoint/2010/main" val="278899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1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3568" y="543117"/>
            <a:ext cx="8136904" cy="769441"/>
          </a:xfrm>
          <a:prstGeom prst="rect">
            <a:avLst/>
          </a:prstGeom>
          <a:noFill/>
        </p:spPr>
        <p:txBody>
          <a:bodyPr wrap="square" rtlCol="0">
            <a:spAutoFit/>
          </a:bodyPr>
          <a:lstStyle/>
          <a:p>
            <a:pPr algn="ctr"/>
            <a:r>
              <a:rPr lang="en-GB" sz="4400" dirty="0" smtClean="0"/>
              <a:t>The Collaborators</a:t>
            </a:r>
            <a:endParaRPr lang="en-GB" sz="4400" dirty="0"/>
          </a:p>
        </p:txBody>
      </p:sp>
      <p:sp>
        <p:nvSpPr>
          <p:cNvPr id="7" name="Content Placeholder 2"/>
          <p:cNvSpPr>
            <a:spLocks noGrp="1"/>
          </p:cNvSpPr>
          <p:nvPr>
            <p:ph idx="1"/>
          </p:nvPr>
        </p:nvSpPr>
        <p:spPr>
          <a:xfrm>
            <a:off x="457200" y="1988840"/>
            <a:ext cx="8229600" cy="4608512"/>
          </a:xfrm>
        </p:spPr>
        <p:txBody>
          <a:bodyPr>
            <a:normAutofit/>
          </a:bodyPr>
          <a:lstStyle/>
          <a:p>
            <a:r>
              <a:rPr lang="en-GB" sz="2800" dirty="0" smtClean="0"/>
              <a:t>Calderdale &amp; Huddersfield NHS Foundation Trust</a:t>
            </a:r>
          </a:p>
          <a:p>
            <a:r>
              <a:rPr lang="en-GB" sz="2800" dirty="0" smtClean="0"/>
              <a:t>Bradford Teaching Hospitals NHS Foundation Trust</a:t>
            </a:r>
          </a:p>
          <a:p>
            <a:r>
              <a:rPr lang="en-GB" sz="2800" dirty="0" smtClean="0"/>
              <a:t>Cerner</a:t>
            </a:r>
          </a:p>
          <a:p>
            <a:r>
              <a:rPr lang="en-GB" sz="2800" dirty="0" smtClean="0"/>
              <a:t>High Resolution Consulting &amp; Resourcing</a:t>
            </a:r>
          </a:p>
          <a:p>
            <a:r>
              <a:rPr lang="en-GB" sz="2800" dirty="0" smtClean="0"/>
              <a:t>The HCI Group</a:t>
            </a:r>
          </a:p>
          <a:p>
            <a:r>
              <a:rPr lang="en-GB" sz="2800" dirty="0" smtClean="0"/>
              <a:t>Mills &amp; Reeve (legal advisor)</a:t>
            </a:r>
          </a:p>
          <a:p>
            <a:pPr marL="0" indent="0">
              <a:buNone/>
            </a:pPr>
            <a:endParaRPr lang="en-GB" sz="2400" dirty="0"/>
          </a:p>
          <a:p>
            <a:pPr marL="0" indent="0">
              <a:buNone/>
            </a:pPr>
            <a:endParaRPr lang="en-GB" sz="2400" dirty="0" smtClean="0"/>
          </a:p>
        </p:txBody>
      </p:sp>
    </p:spTree>
    <p:extLst>
      <p:ext uri="{BB962C8B-B14F-4D97-AF65-F5344CB8AC3E}">
        <p14:creationId xmlns:p14="http://schemas.microsoft.com/office/powerpoint/2010/main" val="20736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US" dirty="0" smtClean="0"/>
              <a:t>The </a:t>
            </a:r>
            <a:r>
              <a:rPr lang="en-GB" dirty="0" smtClean="0"/>
              <a:t>Collaboration</a:t>
            </a:r>
            <a:endParaRPr lang="en-GB"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5793126"/>
              </p:ext>
            </p:extLst>
          </p:nvPr>
        </p:nvGraphicFramePr>
        <p:xfrm>
          <a:off x="503977" y="1556792"/>
          <a:ext cx="8172479" cy="4465559"/>
        </p:xfrm>
        <a:graphic>
          <a:graphicData uri="http://schemas.openxmlformats.org/drawingml/2006/table">
            <a:tbl>
              <a:tblPr firstRow="1" bandRow="1">
                <a:tableStyleId>{93296810-A885-4BE3-A3E7-6D5BEEA58F35}</a:tableStyleId>
              </a:tblPr>
              <a:tblGrid>
                <a:gridCol w="1071571"/>
                <a:gridCol w="1314450"/>
                <a:gridCol w="1728787"/>
                <a:gridCol w="257175"/>
                <a:gridCol w="249660"/>
                <a:gridCol w="295903"/>
                <a:gridCol w="295903"/>
                <a:gridCol w="295903"/>
                <a:gridCol w="295903"/>
                <a:gridCol w="295903"/>
                <a:gridCol w="295903"/>
                <a:gridCol w="295903"/>
                <a:gridCol w="295903"/>
                <a:gridCol w="295903"/>
                <a:gridCol w="295903"/>
                <a:gridCol w="295903"/>
                <a:gridCol w="295903"/>
              </a:tblGrid>
              <a:tr h="137399">
                <a:tc>
                  <a:txBody>
                    <a:bodyPr/>
                    <a:lstStyle/>
                    <a:p>
                      <a:pPr algn="ctr"/>
                      <a:r>
                        <a:rPr lang="en-US" sz="1000" dirty="0" smtClean="0"/>
                        <a:t>Activity</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a:txBody>
                    <a:bodyPr/>
                    <a:lstStyle/>
                    <a:p>
                      <a:pPr algn="ctr"/>
                      <a:r>
                        <a:rPr lang="en-US" sz="1000" dirty="0" smtClean="0"/>
                        <a:t>Contributors</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a:txBody>
                    <a:bodyPr/>
                    <a:lstStyle/>
                    <a:p>
                      <a:pPr algn="ctr"/>
                      <a:r>
                        <a:rPr lang="en-US" sz="1000" dirty="0" smtClean="0"/>
                        <a:t>Role</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gridSpan="2">
                  <a:txBody>
                    <a:bodyPr/>
                    <a:lstStyle/>
                    <a:p>
                      <a:pPr algn="ctr"/>
                      <a:r>
                        <a:rPr lang="en-US" sz="1000" dirty="0" smtClean="0"/>
                        <a:t>2013</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hMerge="1">
                  <a:txBody>
                    <a:bodyPr/>
                    <a:lstStyle/>
                    <a:p>
                      <a:endParaRPr lang="en-US" dirty="0"/>
                    </a:p>
                  </a:txBody>
                  <a:tcPr/>
                </a:tc>
                <a:tc gridSpan="4">
                  <a:txBody>
                    <a:bodyPr/>
                    <a:lstStyle/>
                    <a:p>
                      <a:pPr algn="ctr"/>
                      <a:r>
                        <a:rPr lang="en-US" sz="1000" dirty="0" smtClean="0"/>
                        <a:t>2014</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000" dirty="0" smtClean="0"/>
                        <a:t>2015</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000" dirty="0" smtClean="0"/>
                        <a:t>2016</a:t>
                      </a:r>
                      <a:endParaRPr lang="en-US" sz="10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0">
                <a:tc>
                  <a:txBody>
                    <a:bodyPr/>
                    <a:lstStyle/>
                    <a:p>
                      <a:r>
                        <a:rPr lang="en-US" sz="1000" b="1" dirty="0" smtClean="0"/>
                        <a:t>EPR OBC Development</a:t>
                      </a:r>
                      <a:endParaRPr lang="en-US" sz="1000" b="1" dirty="0"/>
                    </a:p>
                  </a:txBody>
                  <a:tcPr anchor="ctr"/>
                </a:tc>
                <a:tc>
                  <a:txBody>
                    <a:bodyPr/>
                    <a:lstStyle/>
                    <a:p>
                      <a:endParaRPr lang="en-US" sz="1000" dirty="0"/>
                    </a:p>
                  </a:txBody>
                  <a:tcPr anchor="ctr"/>
                </a:tc>
                <a:tc>
                  <a:txBody>
                    <a:bodyPr/>
                    <a:lstStyle/>
                    <a:p>
                      <a:pPr algn="ctr"/>
                      <a:r>
                        <a:rPr lang="en-US" sz="1000" dirty="0" smtClean="0"/>
                        <a:t>Owner &amp; Author</a:t>
                      </a:r>
                      <a:endParaRPr lang="en-US" sz="1000" dirty="0"/>
                    </a:p>
                  </a:txBody>
                  <a:tcPr anchor="ctr"/>
                </a:tc>
                <a:tc>
                  <a:txBody>
                    <a:bodyPr/>
                    <a:lstStyle/>
                    <a:p>
                      <a:endParaRPr lang="en-US" sz="1000" dirty="0"/>
                    </a:p>
                  </a:txBody>
                  <a:tcPr anchor="ct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tcPr>
                </a:tc>
                <a:tc>
                  <a:txBody>
                    <a:bodyPr/>
                    <a:lstStyle/>
                    <a:p>
                      <a:endParaRPr lang="en-US" sz="1000" dirty="0"/>
                    </a:p>
                  </a:txBody>
                  <a:tcPr anchor="ctr"/>
                </a:tc>
                <a:tc>
                  <a:txBody>
                    <a:bodyPr/>
                    <a:lstStyle/>
                    <a:p>
                      <a:endParaRPr lang="en-US" sz="1000" dirty="0"/>
                    </a:p>
                  </a:txBody>
                  <a:tcPr anchor="ct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tcPr>
                </a:tc>
                <a:tc>
                  <a:txBody>
                    <a:bodyPr/>
                    <a:lstStyle/>
                    <a:p>
                      <a:endParaRPr lang="en-US" sz="1000" dirty="0"/>
                    </a:p>
                  </a:txBody>
                  <a:tcPr anchor="ctr"/>
                </a:tc>
                <a:tc>
                  <a:txBody>
                    <a:bodyPr/>
                    <a:lstStyle/>
                    <a:p>
                      <a:endParaRPr lang="en-US" sz="1000" dirty="0"/>
                    </a:p>
                  </a:txBody>
                  <a:tcPr anchor="ct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tcPr>
                </a:tc>
                <a:tc>
                  <a:txBody>
                    <a:bodyPr/>
                    <a:lstStyle/>
                    <a:p>
                      <a:endParaRPr lang="en-US" sz="1000" dirty="0"/>
                    </a:p>
                  </a:txBody>
                  <a:tcPr anchor="ctr"/>
                </a:tc>
                <a:tc>
                  <a:txBody>
                    <a:bodyPr/>
                    <a:lstStyle/>
                    <a:p>
                      <a:endParaRPr lang="en-US" sz="1000" dirty="0"/>
                    </a:p>
                  </a:txBody>
                  <a:tcPr anchor="ct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tcPr>
                </a:tc>
              </a:tr>
              <a:tr h="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EPR</a:t>
                      </a:r>
                      <a:r>
                        <a:rPr lang="en-US" sz="1000" b="1" baseline="0" dirty="0" smtClean="0"/>
                        <a:t> Procurement</a:t>
                      </a:r>
                      <a:endParaRPr lang="en-US" sz="1000" b="1" dirty="0" smtClean="0"/>
                    </a:p>
                  </a:txBody>
                  <a:tcPr anchor="ctr">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pPr algn="ctr"/>
                      <a:r>
                        <a:rPr lang="en-GB" sz="1000" noProof="0" dirty="0" smtClean="0"/>
                        <a:t>Lead Contracting</a:t>
                      </a:r>
                      <a:r>
                        <a:rPr lang="en-GB" sz="1000" baseline="0" noProof="0" dirty="0" smtClean="0"/>
                        <a:t> Authority</a:t>
                      </a:r>
                      <a:endParaRPr lang="en-GB" sz="1000" noProof="0" dirty="0"/>
                    </a:p>
                  </a:txBody>
                  <a:tcPr anchor="ctr">
                    <a:lnB w="12700" cap="flat" cmpd="sng" algn="ctr">
                      <a:noFill/>
                      <a:prstDash val="solid"/>
                      <a:round/>
                      <a:headEnd type="none" w="med" len="med"/>
                      <a:tailEnd type="none" w="med" len="med"/>
                    </a:lnB>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rowSpan="3">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rowSpan="3">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rowSpan="3">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solidFill>
                      <a:schemeClr val="accent4">
                        <a:lumMod val="20000"/>
                        <a:lumOff val="80000"/>
                      </a:schemeClr>
                    </a:solidFill>
                  </a:tcPr>
                </a:tc>
                <a:tc rowSpan="3">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r>
              <a:tr h="0">
                <a:tc vMerge="1">
                  <a:txBody>
                    <a:bodyPr/>
                    <a:lstStyle/>
                    <a:p>
                      <a:endParaRPr lang="en-GB"/>
                    </a:p>
                  </a:txBody>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Other Contracting</a:t>
                      </a:r>
                      <a:r>
                        <a:rPr lang="en-GB" sz="1000" baseline="0" noProof="0" dirty="0" smtClean="0"/>
                        <a:t> Authority</a:t>
                      </a:r>
                      <a:endParaRPr lang="en-GB" sz="1000" noProof="0" dirty="0" smtClean="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dirty="0"/>
                    </a:p>
                  </a:txBody>
                  <a:tcPr/>
                </a:tc>
              </a:tr>
              <a:tr h="319327">
                <a:tc vMerge="1">
                  <a:txBody>
                    <a:bodyPr/>
                    <a:lstStyle/>
                    <a:p>
                      <a:endParaRPr lang="en-GB"/>
                    </a:p>
                  </a:txBody>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Procurement</a:t>
                      </a:r>
                      <a:r>
                        <a:rPr lang="en-GB" sz="1000" baseline="0" noProof="0" dirty="0" smtClean="0"/>
                        <a:t> Advisor</a:t>
                      </a:r>
                      <a:endParaRPr lang="en-GB" sz="1000" noProof="0" dirty="0" smtClean="0"/>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614362">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EPR</a:t>
                      </a:r>
                      <a:r>
                        <a:rPr lang="en-US" sz="1000" b="1" baseline="0" dirty="0" smtClean="0"/>
                        <a:t> FBC Development</a:t>
                      </a:r>
                      <a:endParaRPr lang="en-US" sz="1000" b="1" dirty="0" smtClean="0"/>
                    </a:p>
                  </a:txBody>
                  <a:tcPr anchor="ctr">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Owner</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00"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Main</a:t>
                      </a:r>
                      <a:r>
                        <a:rPr lang="en-GB" sz="1000" baseline="0" noProof="0" dirty="0" smtClean="0"/>
                        <a:t> Author</a:t>
                      </a:r>
                      <a:endParaRPr lang="en-GB" sz="1000" noProof="0"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r>
              <a:tr h="59055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Owner</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00"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smtClean="0"/>
                        <a:t>Main</a:t>
                      </a:r>
                      <a:r>
                        <a:rPr lang="en-GB" sz="1000" baseline="0" noProof="0" dirty="0" smtClean="0"/>
                        <a:t> Author</a:t>
                      </a:r>
                      <a:endParaRPr lang="en-GB" sz="1000" noProof="0"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r>
              <a:tr h="5485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EPR Contract Resources Tender</a:t>
                      </a:r>
                    </a:p>
                  </a:txBody>
                  <a:tcPr anchor="ctr">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GB" sz="1000" noProof="0" dirty="0" smtClean="0"/>
                        <a:t>Contracting</a:t>
                      </a:r>
                      <a:r>
                        <a:rPr lang="en-GB" sz="1000" baseline="0" noProof="0" dirty="0" smtClean="0"/>
                        <a:t> Authorities</a:t>
                      </a:r>
                      <a:endParaRPr lang="en-GB" sz="1000" noProof="0"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solidFill>
                      <a:schemeClr val="accent4">
                        <a:lumMod val="20000"/>
                        <a:lumOff val="80000"/>
                      </a:schemeClr>
                    </a:solidFill>
                  </a:tcPr>
                </a:tc>
              </a:tr>
              <a:tr h="30861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EPR</a:t>
                      </a:r>
                      <a:r>
                        <a:rPr lang="en-US" sz="1000" b="1" baseline="0" dirty="0" smtClean="0"/>
                        <a:t> Implementation</a:t>
                      </a:r>
                      <a:endParaRPr lang="en-US" sz="1000" b="1" dirty="0" smtClean="0"/>
                    </a:p>
                  </a:txBody>
                  <a:tcPr anchor="ctr">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rowSpan="2">
                  <a:txBody>
                    <a:bodyPr/>
                    <a:lstStyle/>
                    <a:p>
                      <a:pPr algn="ctr"/>
                      <a:r>
                        <a:rPr lang="en-GB" sz="1000" noProof="0" dirty="0" smtClean="0"/>
                        <a:t>Trust-side Implementation</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B w="12700" cap="flat" cmpd="sng" algn="ctr">
                      <a:noFill/>
                      <a:prstDash val="solid"/>
                      <a:round/>
                      <a:headEnd type="none" w="med" len="med"/>
                      <a:tailEnd type="none" w="med" len="med"/>
                    </a:lnB>
                    <a:solidFill>
                      <a:schemeClr val="accent4">
                        <a:lumMod val="20000"/>
                        <a:lumOff val="80000"/>
                      </a:schemeClr>
                    </a:solidFill>
                  </a:tcPr>
                </a:tc>
              </a:tr>
              <a:tr h="257175">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smtClean="0"/>
                    </a:p>
                  </a:txBody>
                  <a:tcPr anchor="ctr">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vMerge="1">
                  <a:txBody>
                    <a:bodyPr/>
                    <a:lstStyle/>
                    <a:p>
                      <a:pPr algn="ctr"/>
                      <a:endParaRPr lang="en-GB" sz="1000" noProof="0"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r>
              <a:tr h="38576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smtClean="0"/>
                    </a:p>
                  </a:txBody>
                  <a:tcPr anchor="ctr">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GB" sz="1000" noProof="0" dirty="0" smtClean="0"/>
                        <a:t>Specialist resources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20000"/>
                        <a:lumOff val="80000"/>
                      </a:schemeClr>
                    </a:solidFill>
                  </a:tcPr>
                </a:tc>
              </a:tr>
              <a:tr h="31337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smtClean="0"/>
                    </a:p>
                  </a:txBody>
                  <a:tcPr anchor="ctr">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solidFill>
                        <a:schemeClr val="bg1"/>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a:r>
                        <a:rPr lang="en-GB" sz="1000" noProof="0" dirty="0" smtClean="0"/>
                        <a:t>EPR Supplier</a:t>
                      </a:r>
                    </a:p>
                  </a:txBody>
                  <a:tcPr anchor="ctr">
                    <a:lnT w="12700" cap="flat" cmpd="sng" algn="ctr">
                      <a:solidFill>
                        <a:schemeClr val="bg1"/>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L w="12700" cap="flat" cmpd="sng" algn="ctr">
                      <a:solidFill>
                        <a:schemeClr val="accent4">
                          <a:lumMod val="60000"/>
                          <a:lumOff val="4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endParaRPr lang="en-US" sz="1000" dirty="0"/>
                    </a:p>
                  </a:txBody>
                  <a:tcPr anchor="ctr">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7" name="Pentagon 6"/>
          <p:cNvSpPr/>
          <p:nvPr/>
        </p:nvSpPr>
        <p:spPr>
          <a:xfrm>
            <a:off x="4847385" y="1856764"/>
            <a:ext cx="257175" cy="294629"/>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sp>
        <p:nvSpPr>
          <p:cNvPr id="10" name="Pentagon 9"/>
          <p:cNvSpPr/>
          <p:nvPr/>
        </p:nvSpPr>
        <p:spPr>
          <a:xfrm>
            <a:off x="5267010" y="2452838"/>
            <a:ext cx="1246741" cy="337695"/>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6823" y="1923554"/>
            <a:ext cx="1216025" cy="165100"/>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2535" y="2237273"/>
            <a:ext cx="1216025" cy="1651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7335" y="2492321"/>
            <a:ext cx="1221225" cy="151894"/>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7334" y="3024482"/>
            <a:ext cx="1216025" cy="16510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3337" y="2607527"/>
            <a:ext cx="629477" cy="361710"/>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3335" y="3190106"/>
            <a:ext cx="629477" cy="361710"/>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7460" y="3668205"/>
            <a:ext cx="1221225" cy="151894"/>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0607" y="3824485"/>
            <a:ext cx="629477" cy="361710"/>
          </a:xfrm>
          <a:prstGeom prst="rect">
            <a:avLst/>
          </a:prstGeom>
        </p:spPr>
      </p:pic>
      <p:sp>
        <p:nvSpPr>
          <p:cNvPr id="26" name="Pentagon 25"/>
          <p:cNvSpPr/>
          <p:nvPr/>
        </p:nvSpPr>
        <p:spPr>
          <a:xfrm>
            <a:off x="6255447" y="3178057"/>
            <a:ext cx="216000" cy="294629"/>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sp>
        <p:nvSpPr>
          <p:cNvPr id="27" name="Pentagon 26"/>
          <p:cNvSpPr/>
          <p:nvPr/>
        </p:nvSpPr>
        <p:spPr>
          <a:xfrm>
            <a:off x="6255447" y="3744797"/>
            <a:ext cx="216000" cy="294629"/>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7334" y="4295996"/>
            <a:ext cx="1216025" cy="165100"/>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2134" y="4554998"/>
            <a:ext cx="1221225" cy="151894"/>
          </a:xfrm>
          <a:prstGeom prst="rect">
            <a:avLst/>
          </a:prstGeom>
        </p:spPr>
      </p:pic>
      <p:sp>
        <p:nvSpPr>
          <p:cNvPr id="30" name="Pentagon 29"/>
          <p:cNvSpPr/>
          <p:nvPr/>
        </p:nvSpPr>
        <p:spPr>
          <a:xfrm>
            <a:off x="6471447" y="4336315"/>
            <a:ext cx="324000" cy="288000"/>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6823" y="4817648"/>
            <a:ext cx="1216025" cy="165100"/>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2535" y="5138360"/>
            <a:ext cx="1221225" cy="151894"/>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6823" y="5320684"/>
            <a:ext cx="629477" cy="361710"/>
          </a:xfrm>
          <a:prstGeom prst="rect">
            <a:avLst/>
          </a:prstGeom>
        </p:spPr>
      </p:pic>
      <p:pic>
        <p:nvPicPr>
          <p:cNvPr id="2" name="Picture 1"/>
          <p:cNvPicPr>
            <a:picLocks noChangeAspect="1"/>
          </p:cNvPicPr>
          <p:nvPr/>
        </p:nvPicPr>
        <p:blipFill>
          <a:blip r:embed="rId6"/>
          <a:stretch>
            <a:fillRect/>
          </a:stretch>
        </p:blipFill>
        <p:spPr>
          <a:xfrm>
            <a:off x="2265877" y="5450086"/>
            <a:ext cx="566971" cy="147600"/>
          </a:xfrm>
          <a:prstGeom prst="rect">
            <a:avLst/>
          </a:prstGeom>
        </p:spPr>
      </p:pic>
      <p:pic>
        <p:nvPicPr>
          <p:cNvPr id="5" name="Picture 4"/>
          <p:cNvPicPr>
            <a:picLocks noChangeAspect="1"/>
          </p:cNvPicPr>
          <p:nvPr/>
        </p:nvPicPr>
        <p:blipFill>
          <a:blip r:embed="rId7"/>
          <a:stretch>
            <a:fillRect/>
          </a:stretch>
        </p:blipFill>
        <p:spPr>
          <a:xfrm>
            <a:off x="1836084" y="5784631"/>
            <a:ext cx="684000" cy="176248"/>
          </a:xfrm>
          <a:prstGeom prst="rect">
            <a:avLst/>
          </a:prstGeom>
        </p:spPr>
      </p:pic>
      <p:sp>
        <p:nvSpPr>
          <p:cNvPr id="35" name="Pentagon 34"/>
          <p:cNvSpPr/>
          <p:nvPr/>
        </p:nvSpPr>
        <p:spPr>
          <a:xfrm>
            <a:off x="7123915" y="5186377"/>
            <a:ext cx="876251" cy="311087"/>
          </a:xfrm>
          <a:prstGeom prst="homePlate">
            <a:avLst>
              <a:gd name="adj" fmla="val 30511"/>
            </a:avLst>
          </a:prstGeom>
          <a:noFill/>
          <a:ln>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sp>
        <p:nvSpPr>
          <p:cNvPr id="25" name="Pentagon 24"/>
          <p:cNvSpPr/>
          <p:nvPr/>
        </p:nvSpPr>
        <p:spPr>
          <a:xfrm>
            <a:off x="6471447" y="5186377"/>
            <a:ext cx="876251" cy="301567"/>
          </a:xfrm>
          <a:prstGeom prst="homePlate">
            <a:avLst>
              <a:gd name="adj" fmla="val 30511"/>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en-US" sz="1000" dirty="0">
              <a:solidFill>
                <a:schemeClr val="accent4"/>
              </a:solidFill>
            </a:endParaRPr>
          </a:p>
        </p:txBody>
      </p:sp>
      <p:sp>
        <p:nvSpPr>
          <p:cNvPr id="6" name="Diamond 5"/>
          <p:cNvSpPr>
            <a:spLocks noChangeAspect="1"/>
          </p:cNvSpPr>
          <p:nvPr/>
        </p:nvSpPr>
        <p:spPr>
          <a:xfrm>
            <a:off x="5267010" y="2237273"/>
            <a:ext cx="144000" cy="144000"/>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339570" y="2086688"/>
            <a:ext cx="835485" cy="400110"/>
          </a:xfrm>
          <a:prstGeom prst="rect">
            <a:avLst/>
          </a:prstGeom>
          <a:noFill/>
        </p:spPr>
        <p:txBody>
          <a:bodyPr wrap="none" rtlCol="0">
            <a:spAutoFit/>
          </a:bodyPr>
          <a:lstStyle/>
          <a:p>
            <a:r>
              <a:rPr lang="en-US" sz="1000" dirty="0" smtClean="0">
                <a:latin typeface="+mn-lt"/>
              </a:rPr>
              <a:t>OJEU Advert</a:t>
            </a:r>
          </a:p>
          <a:p>
            <a:r>
              <a:rPr lang="en-US" sz="1000" dirty="0" smtClean="0">
                <a:latin typeface="+mn-lt"/>
              </a:rPr>
              <a:t>Placed</a:t>
            </a:r>
            <a:endParaRPr lang="en-US" sz="1000" dirty="0">
              <a:latin typeface="+mn-lt"/>
            </a:endParaRPr>
          </a:p>
        </p:txBody>
      </p:sp>
      <p:sp>
        <p:nvSpPr>
          <p:cNvPr id="36" name="Diamond 35"/>
          <p:cNvSpPr>
            <a:spLocks noChangeAspect="1"/>
          </p:cNvSpPr>
          <p:nvPr/>
        </p:nvSpPr>
        <p:spPr>
          <a:xfrm>
            <a:off x="6438585" y="4086790"/>
            <a:ext cx="144000" cy="144000"/>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6511145" y="3936205"/>
            <a:ext cx="889987" cy="400110"/>
          </a:xfrm>
          <a:prstGeom prst="rect">
            <a:avLst/>
          </a:prstGeom>
          <a:noFill/>
        </p:spPr>
        <p:txBody>
          <a:bodyPr wrap="none" rtlCol="0">
            <a:spAutoFit/>
          </a:bodyPr>
          <a:lstStyle/>
          <a:p>
            <a:r>
              <a:rPr lang="en-US" sz="1000" dirty="0" smtClean="0">
                <a:latin typeface="+mn-lt"/>
              </a:rPr>
              <a:t>EPR Contract </a:t>
            </a:r>
          </a:p>
          <a:p>
            <a:r>
              <a:rPr lang="en-US" sz="1000" dirty="0" smtClean="0">
                <a:latin typeface="+mn-lt"/>
              </a:rPr>
              <a:t>Signed</a:t>
            </a:r>
            <a:endParaRPr lang="en-US" sz="1000" dirty="0">
              <a:latin typeface="+mn-lt"/>
            </a:endParaRPr>
          </a:p>
        </p:txBody>
      </p:sp>
      <p:sp>
        <p:nvSpPr>
          <p:cNvPr id="38" name="Diamond 37"/>
          <p:cNvSpPr>
            <a:spLocks noChangeAspect="1"/>
          </p:cNvSpPr>
          <p:nvPr/>
        </p:nvSpPr>
        <p:spPr>
          <a:xfrm>
            <a:off x="6737124" y="4611681"/>
            <a:ext cx="144000" cy="144000"/>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6809684" y="4461096"/>
            <a:ext cx="1066318" cy="400110"/>
          </a:xfrm>
          <a:prstGeom prst="rect">
            <a:avLst/>
          </a:prstGeom>
          <a:noFill/>
        </p:spPr>
        <p:txBody>
          <a:bodyPr wrap="none" rtlCol="0">
            <a:spAutoFit/>
          </a:bodyPr>
          <a:lstStyle/>
          <a:p>
            <a:r>
              <a:rPr lang="en-US" sz="1000" dirty="0" smtClean="0">
                <a:latin typeface="+mn-lt"/>
              </a:rPr>
              <a:t>Implementation </a:t>
            </a:r>
          </a:p>
          <a:p>
            <a:r>
              <a:rPr lang="en-US" sz="1000" dirty="0" smtClean="0">
                <a:latin typeface="+mn-lt"/>
              </a:rPr>
              <a:t>Partner Assigned</a:t>
            </a:r>
            <a:endParaRPr lang="en-US" sz="1000" dirty="0">
              <a:latin typeface="+mn-lt"/>
            </a:endParaRPr>
          </a:p>
        </p:txBody>
      </p:sp>
      <p:sp>
        <p:nvSpPr>
          <p:cNvPr id="40" name="Diamond 39"/>
          <p:cNvSpPr>
            <a:spLocks noChangeAspect="1"/>
          </p:cNvSpPr>
          <p:nvPr/>
        </p:nvSpPr>
        <p:spPr>
          <a:xfrm>
            <a:off x="7927606" y="5648049"/>
            <a:ext cx="144000" cy="144000"/>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8000166" y="5497464"/>
            <a:ext cx="575799" cy="400110"/>
          </a:xfrm>
          <a:prstGeom prst="rect">
            <a:avLst/>
          </a:prstGeom>
          <a:noFill/>
        </p:spPr>
        <p:txBody>
          <a:bodyPr wrap="none" rtlCol="0">
            <a:spAutoFit/>
          </a:bodyPr>
          <a:lstStyle/>
          <a:p>
            <a:r>
              <a:rPr lang="en-US" sz="1000" dirty="0" smtClean="0">
                <a:latin typeface="+mn-lt"/>
              </a:rPr>
              <a:t>Target</a:t>
            </a:r>
          </a:p>
          <a:p>
            <a:r>
              <a:rPr lang="en-US" sz="1000" dirty="0" smtClean="0">
                <a:latin typeface="+mn-lt"/>
              </a:rPr>
              <a:t>Go-Live</a:t>
            </a:r>
            <a:endParaRPr lang="en-US" sz="1000" dirty="0">
              <a:latin typeface="+mn-lt"/>
            </a:endParaRPr>
          </a:p>
        </p:txBody>
      </p:sp>
    </p:spTree>
    <p:extLst>
      <p:ext uri="{BB962C8B-B14F-4D97-AF65-F5344CB8AC3E}">
        <p14:creationId xmlns:p14="http://schemas.microsoft.com/office/powerpoint/2010/main" val="3355924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3568" y="507845"/>
            <a:ext cx="8136904" cy="769441"/>
          </a:xfrm>
          <a:prstGeom prst="rect">
            <a:avLst/>
          </a:prstGeom>
          <a:noFill/>
        </p:spPr>
        <p:txBody>
          <a:bodyPr wrap="square" rtlCol="0">
            <a:spAutoFit/>
          </a:bodyPr>
          <a:lstStyle/>
          <a:p>
            <a:pPr algn="ctr"/>
            <a:r>
              <a:rPr lang="en-GB" sz="4400" dirty="0" smtClean="0"/>
              <a:t>What Worked </a:t>
            </a:r>
            <a:r>
              <a:rPr lang="en-GB" sz="4400" dirty="0"/>
              <a:t>W</a:t>
            </a:r>
            <a:r>
              <a:rPr lang="en-GB" sz="4400" dirty="0" smtClean="0"/>
              <a:t>ell</a:t>
            </a:r>
            <a:endParaRPr lang="en-GB" sz="4400" dirty="0"/>
          </a:p>
        </p:txBody>
      </p:sp>
      <p:sp>
        <p:nvSpPr>
          <p:cNvPr id="3" name="Content Placeholder 2"/>
          <p:cNvSpPr>
            <a:spLocks noGrp="1"/>
          </p:cNvSpPr>
          <p:nvPr>
            <p:ph idx="1"/>
          </p:nvPr>
        </p:nvSpPr>
        <p:spPr>
          <a:xfrm>
            <a:off x="323528" y="1700808"/>
            <a:ext cx="8229600" cy="4525963"/>
          </a:xfrm>
        </p:spPr>
        <p:txBody>
          <a:bodyPr>
            <a:normAutofit fontScale="92500"/>
          </a:bodyPr>
          <a:lstStyle/>
          <a:p>
            <a:r>
              <a:rPr lang="en-GB" sz="2400" dirty="0" smtClean="0"/>
              <a:t>External and internal Procurements Teams worked well together</a:t>
            </a:r>
          </a:p>
          <a:p>
            <a:r>
              <a:rPr lang="en-GB" sz="2400" dirty="0" smtClean="0"/>
              <a:t>BTHFT were able to advise CHFT during the procurement and brought a lot of expertise to the table</a:t>
            </a:r>
          </a:p>
          <a:p>
            <a:r>
              <a:rPr lang="en-GB" sz="2400" dirty="0" smtClean="0"/>
              <a:t>Procurement delivered to timetable</a:t>
            </a:r>
          </a:p>
          <a:p>
            <a:r>
              <a:rPr lang="en-GB" sz="2400" dirty="0" smtClean="0"/>
              <a:t>Buy-in from organisations meant the FBC was approved fairly quickly (6 weeks from start to approval)</a:t>
            </a:r>
          </a:p>
          <a:p>
            <a:r>
              <a:rPr lang="en-GB" sz="2400" dirty="0" smtClean="0"/>
              <a:t>Huge savings associated with this being a joint programme (&gt;30%)</a:t>
            </a:r>
          </a:p>
          <a:p>
            <a:r>
              <a:rPr lang="en-GB" sz="2400" dirty="0" smtClean="0"/>
              <a:t>Good response from Clinical Staff wanting to take up the S.M.E. Roles.</a:t>
            </a:r>
          </a:p>
          <a:p>
            <a:r>
              <a:rPr lang="en-GB" sz="2400" dirty="0" smtClean="0"/>
              <a:t>HRC/HRR partnership with HCI gave us access to a wealth of talent</a:t>
            </a:r>
          </a:p>
          <a:p>
            <a:endParaRPr lang="en-GB" dirty="0"/>
          </a:p>
        </p:txBody>
      </p:sp>
    </p:spTree>
    <p:extLst>
      <p:ext uri="{BB962C8B-B14F-4D97-AF65-F5344CB8AC3E}">
        <p14:creationId xmlns:p14="http://schemas.microsoft.com/office/powerpoint/2010/main" val="102650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11560" y="543117"/>
            <a:ext cx="8136904" cy="769441"/>
          </a:xfrm>
          <a:prstGeom prst="rect">
            <a:avLst/>
          </a:prstGeom>
          <a:noFill/>
        </p:spPr>
        <p:txBody>
          <a:bodyPr wrap="square" rtlCol="0">
            <a:spAutoFit/>
          </a:bodyPr>
          <a:lstStyle/>
          <a:p>
            <a:pPr algn="ctr"/>
            <a:r>
              <a:rPr lang="en-GB" sz="4400" dirty="0" smtClean="0"/>
              <a:t>What Didn’t Work </a:t>
            </a:r>
            <a:r>
              <a:rPr lang="en-GB" sz="4400" dirty="0"/>
              <a:t>S</a:t>
            </a:r>
            <a:r>
              <a:rPr lang="en-GB" sz="4400" dirty="0" smtClean="0"/>
              <a:t>o Well</a:t>
            </a:r>
            <a:endParaRPr lang="en-GB" sz="4400" dirty="0"/>
          </a:p>
        </p:txBody>
      </p:sp>
      <p:sp>
        <p:nvSpPr>
          <p:cNvPr id="3" name="Content Placeholder 2"/>
          <p:cNvSpPr>
            <a:spLocks noGrp="1"/>
          </p:cNvSpPr>
          <p:nvPr>
            <p:ph idx="1"/>
          </p:nvPr>
        </p:nvSpPr>
        <p:spPr/>
        <p:txBody>
          <a:bodyPr>
            <a:normAutofit/>
          </a:bodyPr>
          <a:lstStyle/>
          <a:p>
            <a:r>
              <a:rPr lang="en-GB" sz="2400" dirty="0" smtClean="0"/>
              <a:t>Partnership nature of the programme added complexity</a:t>
            </a:r>
            <a:endParaRPr lang="en-GB" sz="2400" dirty="0"/>
          </a:p>
          <a:p>
            <a:r>
              <a:rPr lang="en-GB" sz="2400" dirty="0" smtClean="0"/>
              <a:t>Procuring the right resource provider took time (via G-Cloud)</a:t>
            </a:r>
          </a:p>
          <a:p>
            <a:r>
              <a:rPr lang="en-GB" sz="2400" dirty="0" smtClean="0"/>
              <a:t>Time to recruit internal staff also took considerable time and effort</a:t>
            </a:r>
          </a:p>
          <a:p>
            <a:r>
              <a:rPr lang="en-GB" sz="2400" dirty="0" smtClean="0"/>
              <a:t>Very small team at the outset, a lot of pressure on them</a:t>
            </a:r>
          </a:p>
          <a:p>
            <a:r>
              <a:rPr lang="en-GB" sz="2400" dirty="0" smtClean="0"/>
              <a:t>Basically, it took us a bit of time to get up and running which delayed the start of the implementation</a:t>
            </a:r>
            <a:endParaRPr lang="en-GB" sz="2400" dirty="0"/>
          </a:p>
        </p:txBody>
      </p:sp>
    </p:spTree>
    <p:extLst>
      <p:ext uri="{BB962C8B-B14F-4D97-AF65-F5344CB8AC3E}">
        <p14:creationId xmlns:p14="http://schemas.microsoft.com/office/powerpoint/2010/main" val="1026503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11560" y="543117"/>
            <a:ext cx="8136904" cy="769441"/>
          </a:xfrm>
          <a:prstGeom prst="rect">
            <a:avLst/>
          </a:prstGeom>
          <a:noFill/>
        </p:spPr>
        <p:txBody>
          <a:bodyPr wrap="square" rtlCol="0">
            <a:spAutoFit/>
          </a:bodyPr>
          <a:lstStyle/>
          <a:p>
            <a:pPr algn="ctr"/>
            <a:r>
              <a:rPr lang="en-GB" sz="4400" dirty="0" smtClean="0"/>
              <a:t>What Next</a:t>
            </a:r>
            <a:endParaRPr lang="en-GB" sz="4400" dirty="0"/>
          </a:p>
        </p:txBody>
      </p:sp>
      <p:sp>
        <p:nvSpPr>
          <p:cNvPr id="3" name="Content Placeholder 2"/>
          <p:cNvSpPr>
            <a:spLocks noGrp="1"/>
          </p:cNvSpPr>
          <p:nvPr>
            <p:ph idx="1"/>
          </p:nvPr>
        </p:nvSpPr>
        <p:spPr/>
        <p:txBody>
          <a:bodyPr>
            <a:normAutofit/>
          </a:bodyPr>
          <a:lstStyle/>
          <a:p>
            <a:r>
              <a:rPr lang="en-GB" sz="2400" dirty="0" smtClean="0"/>
              <a:t>Carry on building the solution</a:t>
            </a:r>
          </a:p>
          <a:p>
            <a:r>
              <a:rPr lang="en-GB" sz="2400" dirty="0" smtClean="0"/>
              <a:t>Go-live scheduled for late summer, early autumn next year</a:t>
            </a:r>
          </a:p>
          <a:p>
            <a:r>
              <a:rPr lang="en-GB" sz="2400" dirty="0" smtClean="0"/>
              <a:t>Big Bang approach to Go-live</a:t>
            </a:r>
          </a:p>
          <a:p>
            <a:endParaRPr lang="en-GB" sz="2400" dirty="0"/>
          </a:p>
          <a:p>
            <a:r>
              <a:rPr lang="en-GB" sz="2400" b="1" dirty="0" smtClean="0"/>
              <a:t>Will it go to plan – </a:t>
            </a:r>
            <a:r>
              <a:rPr lang="en-GB" sz="2400" dirty="0"/>
              <a:t>b</a:t>
            </a:r>
            <a:r>
              <a:rPr lang="en-GB" sz="2400" dirty="0" smtClean="0"/>
              <a:t>oth organisations are confident and the benefits to patient care are enormous if we do.</a:t>
            </a:r>
          </a:p>
          <a:p>
            <a:endParaRPr lang="en-GB" sz="2400" dirty="0"/>
          </a:p>
          <a:p>
            <a:r>
              <a:rPr lang="en-GB" sz="2400" b="1" dirty="0" smtClean="0"/>
              <a:t>If it doesn’t go to plan – </a:t>
            </a:r>
            <a:r>
              <a:rPr lang="en-GB" sz="2400" dirty="0" smtClean="0"/>
              <a:t>consequences significant for all parties, but that’s the nature of a partnership</a:t>
            </a:r>
            <a:r>
              <a:rPr lang="en-GB" sz="2400" b="1" dirty="0" smtClean="0"/>
              <a:t>.</a:t>
            </a:r>
          </a:p>
        </p:txBody>
      </p:sp>
    </p:spTree>
    <p:extLst>
      <p:ext uri="{BB962C8B-B14F-4D97-AF65-F5344CB8AC3E}">
        <p14:creationId xmlns:p14="http://schemas.microsoft.com/office/powerpoint/2010/main" val="397408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en-US" dirty="0">
              <a:latin typeface="Calibri" charset="0"/>
            </a:endParaRPr>
          </a:p>
        </p:txBody>
      </p:sp>
      <p:pic>
        <p:nvPicPr>
          <p:cNvPr id="22532" name="Picture 6" descr="EPR_PP_slide_colour_bgd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61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Content Placeholder 5"/>
          <p:cNvSpPr>
            <a:spLocks noGrp="1"/>
          </p:cNvSpPr>
          <p:nvPr>
            <p:ph idx="1"/>
          </p:nvPr>
        </p:nvSpPr>
        <p:spPr>
          <a:xfrm>
            <a:off x="539552" y="476672"/>
            <a:ext cx="8229600" cy="5143078"/>
          </a:xfrm>
        </p:spPr>
        <p:txBody>
          <a:bodyPr>
            <a:normAutofit/>
          </a:bodyPr>
          <a:lstStyle/>
          <a:p>
            <a:pPr marL="0" indent="0" algn="ctr">
              <a:buNone/>
            </a:pPr>
            <a:endParaRPr lang="en-GB" dirty="0" smtClean="0">
              <a:solidFill>
                <a:schemeClr val="bg1"/>
              </a:solidFill>
            </a:endParaRPr>
          </a:p>
          <a:p>
            <a:pPr marL="0" indent="0" algn="ctr">
              <a:buNone/>
            </a:pPr>
            <a:endParaRPr lang="en-GB" dirty="0" smtClean="0">
              <a:solidFill>
                <a:schemeClr val="bg1"/>
              </a:solidFill>
            </a:endParaRPr>
          </a:p>
          <a:p>
            <a:pPr marL="0" indent="0" algn="ctr">
              <a:buNone/>
            </a:pPr>
            <a:r>
              <a:rPr lang="en-GB" sz="8800" dirty="0" smtClean="0">
                <a:solidFill>
                  <a:schemeClr val="bg1"/>
                </a:solidFill>
              </a:rPr>
              <a:t>Questions</a:t>
            </a:r>
            <a:endParaRPr lang="en-US" sz="7200" dirty="0">
              <a:latin typeface="Calibri" charset="0"/>
            </a:endParaRPr>
          </a:p>
        </p:txBody>
      </p:sp>
      <p:pic>
        <p:nvPicPr>
          <p:cNvPr id="6" name="Picture 5" descr="EPR_NHS_logo_lockup.png"/>
          <p:cNvPicPr>
            <a:picLocks noChangeAspect="1"/>
          </p:cNvPicPr>
          <p:nvPr/>
        </p:nvPicPr>
        <p:blipFill rotWithShape="1">
          <a:blip r:embed="rId3">
            <a:extLst>
              <a:ext uri="{28A0092B-C50C-407E-A947-70E740481C1C}">
                <a14:useLocalDpi xmlns:a14="http://schemas.microsoft.com/office/drawing/2010/main" val="0"/>
              </a:ext>
            </a:extLst>
          </a:blip>
          <a:srcRect t="23123"/>
          <a:stretch/>
        </p:blipFill>
        <p:spPr bwMode="auto">
          <a:xfrm>
            <a:off x="0" y="5667375"/>
            <a:ext cx="9144000"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988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Calloborative Working NYDHIF 2015 v0.1</Template>
  <TotalTime>8</TotalTime>
  <Words>485</Words>
  <Application>Microsoft Office PowerPoint</Application>
  <PresentationFormat>On-screen Show (4:3)</PresentationFormat>
  <Paragraphs>95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The Collaboration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Walsh</dc:creator>
  <cp:lastModifiedBy>Jeff Jacklin</cp:lastModifiedBy>
  <cp:revision>2</cp:revision>
  <dcterms:created xsi:type="dcterms:W3CDTF">2015-11-09T15:43:47Z</dcterms:created>
  <dcterms:modified xsi:type="dcterms:W3CDTF">2016-01-04T09:06:35Z</dcterms:modified>
</cp:coreProperties>
</file>